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3399"/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312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6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3243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793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820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48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8779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9308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093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263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40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35DB2-D670-47CC-B441-72750463E135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27DED-B273-4542-854E-2A1A55B78E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064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hyperlink" Target="mailto:isc@itp.kindai.ac.jp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3.emf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s6so58VKxTa4pnzY7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0" y="3516325"/>
            <a:ext cx="6858000" cy="6389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0" y="-1"/>
            <a:ext cx="6858000" cy="3830297"/>
          </a:xfrm>
          <a:prstGeom prst="rect">
            <a:avLst/>
          </a:prstGeom>
          <a:blipFill dpi="0" rotWithShape="1">
            <a:blip r:embed="rId3" cstate="print">
              <a:alphaModFix amt="4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171" b="1"/>
            </a:stretch>
          </a:blipFill>
          <a:ln>
            <a:noFill/>
          </a:ln>
          <a:effectLst>
            <a:glow rad="127000">
              <a:schemeClr val="bg1">
                <a:alpha val="5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6955" y="252141"/>
            <a:ext cx="69886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b="1" dirty="0" err="1">
                <a:solidFill>
                  <a:srgbClr val="002060"/>
                </a:solidFill>
              </a:rPr>
              <a:t>Kindai</a:t>
            </a:r>
            <a:r>
              <a:rPr lang="en-US" altLang="ja-JP" sz="4000" b="1" dirty="0">
                <a:solidFill>
                  <a:srgbClr val="002060"/>
                </a:solidFill>
              </a:rPr>
              <a:t> Short-Term </a:t>
            </a:r>
          </a:p>
          <a:p>
            <a:pPr algn="ctr"/>
            <a:r>
              <a:rPr lang="en-US" altLang="ja-JP" sz="4000" b="1" dirty="0">
                <a:solidFill>
                  <a:srgbClr val="002060"/>
                </a:solidFill>
              </a:rPr>
              <a:t>Japanese Program</a:t>
            </a:r>
            <a:r>
              <a:rPr kumimoji="1" lang="en-US" altLang="ja-JP" sz="4000" b="1" dirty="0">
                <a:solidFill>
                  <a:srgbClr val="002060"/>
                </a:solidFill>
              </a:rPr>
              <a:t> </a:t>
            </a:r>
          </a:p>
          <a:p>
            <a:pPr algn="ctr"/>
            <a:endParaRPr kumimoji="1" lang="en-US" altLang="ja-JP" sz="2800" dirty="0">
              <a:solidFill>
                <a:srgbClr val="002060"/>
              </a:solidFill>
            </a:endParaRPr>
          </a:p>
          <a:p>
            <a:pPr algn="ctr"/>
            <a:r>
              <a:rPr kumimoji="1" lang="en-US" altLang="ja-JP" sz="3600" dirty="0">
                <a:solidFill>
                  <a:srgbClr val="002060"/>
                </a:solidFill>
              </a:rPr>
              <a:t>Once in a Lifetime Experience</a:t>
            </a:r>
          </a:p>
          <a:p>
            <a:pPr algn="ctr"/>
            <a:r>
              <a:rPr kumimoji="1" lang="en-US" altLang="ja-JP" sz="3600" dirty="0">
                <a:solidFill>
                  <a:srgbClr val="002060"/>
                </a:solidFill>
              </a:rPr>
              <a:t>in Osaka!</a:t>
            </a:r>
            <a:endParaRPr kumimoji="1" lang="ja-JP" altLang="en-US" sz="3600" dirty="0">
              <a:solidFill>
                <a:srgbClr val="002060"/>
              </a:solidFill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778" y="6058316"/>
            <a:ext cx="2873597" cy="1619664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テキスト ボックス 5"/>
          <p:cNvSpPr txBox="1"/>
          <p:nvPr/>
        </p:nvSpPr>
        <p:spPr>
          <a:xfrm>
            <a:off x="256572" y="8737889"/>
            <a:ext cx="6546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Contact</a:t>
            </a:r>
            <a:endParaRPr lang="ja-JP" altLang="ja-JP" sz="2400" dirty="0"/>
          </a:p>
          <a:p>
            <a:r>
              <a:rPr lang="en-US" altLang="ja-JP" sz="2000" dirty="0" err="1"/>
              <a:t>Kindai</a:t>
            </a:r>
            <a:r>
              <a:rPr lang="en-US" altLang="ja-JP" sz="2000" dirty="0"/>
              <a:t> University                              Email: </a:t>
            </a:r>
            <a:r>
              <a:rPr lang="en-US" altLang="ja-JP" sz="2000" u="sng" dirty="0">
                <a:hlinkClick r:id="rId5"/>
              </a:rPr>
              <a:t>isc@itp.kindai.ac.jp</a:t>
            </a:r>
            <a:endParaRPr lang="en-US" altLang="ja-JP" sz="2000" dirty="0"/>
          </a:p>
          <a:p>
            <a:r>
              <a:rPr lang="en-US" altLang="ja-JP" sz="2000" dirty="0"/>
              <a:t>Global Education Center                 Tel: +81-6-4307-3081</a:t>
            </a:r>
            <a:endParaRPr lang="ja-JP" altLang="ja-JP" sz="20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0" y="5657014"/>
            <a:ext cx="680282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                                                         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　　　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0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* Images for illustration purposes only.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3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January 12 </a:t>
            </a:r>
            <a:r>
              <a:rPr kumimoji="0" lang="ja-JP" altLang="ja-JP" sz="3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～</a:t>
            </a:r>
            <a:r>
              <a:rPr kumimoji="0" lang="en-US" altLang="ja-JP" sz="3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 </a:t>
            </a:r>
            <a:r>
              <a:rPr lang="en-US" altLang="ja-JP" sz="3800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January</a:t>
            </a:r>
            <a:r>
              <a:rPr kumimoji="0" lang="en-US" altLang="ja-JP" sz="3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 29, 2027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&lt;Application Period:  October </a:t>
            </a:r>
            <a:r>
              <a:rPr lang="en-US" altLang="ja-JP" sz="2000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2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0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～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October 27, 2026&gt;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91C03E3-B9E7-421E-AC61-202FCD832968}"/>
              </a:ext>
            </a:extLst>
          </p:cNvPr>
          <p:cNvSpPr txBox="1"/>
          <p:nvPr/>
        </p:nvSpPr>
        <p:spPr>
          <a:xfrm>
            <a:off x="-91028" y="7017040"/>
            <a:ext cx="6858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solidFill>
                  <a:srgbClr val="002060"/>
                </a:solidFill>
              </a:rPr>
              <a:t>Program Fee: \330,000</a:t>
            </a:r>
          </a:p>
          <a:p>
            <a:pPr algn="ctr"/>
            <a:r>
              <a:rPr lang="en-US" altLang="ja-JP" sz="2200" dirty="0">
                <a:solidFill>
                  <a:srgbClr val="002060"/>
                </a:solidFill>
              </a:rPr>
              <a:t>(incl. Accommodation, Airport pickup and Textbook) </a:t>
            </a:r>
          </a:p>
          <a:p>
            <a:r>
              <a:rPr lang="en-US" altLang="ja-JP" sz="2000" dirty="0">
                <a:solidFill>
                  <a:srgbClr val="002060"/>
                </a:solidFill>
              </a:rPr>
              <a:t>                                 *Check-In Date Choice: January 10 or 11, 2027</a:t>
            </a:r>
          </a:p>
          <a:p>
            <a:r>
              <a:rPr lang="en-US" altLang="ja-JP" sz="2000" dirty="0">
                <a:solidFill>
                  <a:srgbClr val="002060"/>
                </a:solidFill>
              </a:rPr>
              <a:t>                                   Check-Out Date (Fixed) : January 30, 2027</a:t>
            </a:r>
            <a:endParaRPr lang="ja-JP" altLang="ja-JP" sz="2000" dirty="0">
              <a:solidFill>
                <a:srgbClr val="002060"/>
              </a:solidFill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626" y="3307086"/>
            <a:ext cx="1282658" cy="171021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5A7A60C-100C-4B94-975C-6760BC4EDB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5427" y="1035080"/>
            <a:ext cx="3502724" cy="262704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675" y="2007889"/>
            <a:ext cx="1876299" cy="1106574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A6F273F7-5544-4FFC-B0C2-A9EB7637AD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43" y="3067384"/>
            <a:ext cx="3477637" cy="260822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D64492A-1874-4AD5-A95F-8D55FD43F9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503057" y="2886394"/>
            <a:ext cx="1053109" cy="140414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4A83C0D-6088-49C2-9891-146D6D3077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537" y="3960061"/>
            <a:ext cx="1363874" cy="1711995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2FE4827B-B88E-4867-A857-B21DA680F15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89" y="3061912"/>
            <a:ext cx="1404147" cy="105311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7" y="3938242"/>
            <a:ext cx="2218479" cy="1729582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6187" y="3059403"/>
            <a:ext cx="942703" cy="111769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6451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45000" r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3722" y="3544148"/>
            <a:ext cx="6734278" cy="63940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95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Requirements </a:t>
            </a:r>
            <a:endParaRPr kumimoji="0" lang="ja-JP" altLang="ja-JP" sz="195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・</a:t>
            </a:r>
            <a:r>
              <a:rPr kumimoji="0" lang="en-US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Applicants must be enrolled as full-time students in an undergraduate or a graduate program at one of </a:t>
            </a:r>
            <a:r>
              <a:rPr kumimoji="0" lang="en-US" altLang="ja-JP" sz="195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Kindai's</a:t>
            </a:r>
            <a:r>
              <a:rPr kumimoji="0" lang="en-US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partner universities </a:t>
            </a:r>
            <a:r>
              <a:rPr lang="en-US" altLang="ja-JP" sz="1950" u="sng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through</a:t>
            </a:r>
            <a:r>
              <a:rPr kumimoji="0" lang="en-US" altLang="ja-JP" sz="1950" b="0" i="0" u="sng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 the entire</a:t>
            </a:r>
            <a:r>
              <a:rPr kumimoji="0" lang="en-US" altLang="ja-JP" sz="195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 program</a:t>
            </a:r>
            <a:r>
              <a:rPr kumimoji="0" lang="en-US" altLang="ja-JP" sz="1950" b="0" i="0" u="sng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 period</a:t>
            </a:r>
            <a:r>
              <a:rPr kumimoji="0" lang="en-US" altLang="ja-JP" sz="1950" b="0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950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・</a:t>
            </a:r>
            <a:r>
              <a:rPr lang="en-US" altLang="ja-JP" sz="1950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Applicants must not hold any residence status in Japan at the time of application and </a:t>
            </a:r>
            <a:r>
              <a:rPr lang="en-US" altLang="ja-JP" sz="1950" u="sng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must join the program as a tourist</a:t>
            </a:r>
            <a:r>
              <a:rPr lang="en-US" altLang="ja-JP" sz="1950" dirty="0">
                <a:solidFill>
                  <a:srgbClr val="002060"/>
                </a:solidFill>
                <a:latin typeface="Calibri" panose="020F0502020204030204"/>
                <a:ea typeface="游ゴシック" panose="020B0400000000000000" pitchFamily="50" charset="-128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・</a:t>
            </a:r>
            <a:r>
              <a:rPr kumimoji="0" lang="en-US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Applicants must be able to join ALL scheduled lectures and activities.</a:t>
            </a:r>
            <a:endParaRPr kumimoji="0" lang="ja-JP" altLang="ja-JP" sz="195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・</a:t>
            </a:r>
            <a:r>
              <a:rPr kumimoji="0" lang="en-US" altLang="ja-JP" sz="195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Applicants should be able to understand English or Japanese at a basic conversational level</a:t>
            </a:r>
            <a:r>
              <a:rPr kumimoji="0" lang="en-US" altLang="ja-JP" sz="195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in order to follow the extra cultural activities.</a:t>
            </a:r>
            <a:endParaRPr lang="en-US" altLang="ja-JP" sz="1950" dirty="0">
              <a:solidFill>
                <a:prstClr val="black"/>
              </a:solidFill>
              <a:latin typeface="Calibri" panose="020F0502020204030204"/>
              <a:ea typeface="游ゴシック" panose="020B0400000000000000" pitchFamily="50" charset="-128"/>
            </a:endParaRPr>
          </a:p>
          <a:p>
            <a:pPr>
              <a:defRPr/>
            </a:pPr>
            <a:r>
              <a:rPr lang="en-US" altLang="ja-JP" sz="1950" b="1" dirty="0">
                <a:solidFill>
                  <a:srgbClr val="002060"/>
                </a:solidFill>
              </a:rPr>
              <a:t>Application Process</a:t>
            </a:r>
            <a:endParaRPr lang="ja-JP" altLang="ja-JP" sz="1950" b="1" dirty="0">
              <a:solidFill>
                <a:srgbClr val="002060"/>
              </a:solidFill>
            </a:endParaRPr>
          </a:p>
          <a:p>
            <a:r>
              <a:rPr lang="en-US" altLang="ja-JP" sz="1950" dirty="0">
                <a:solidFill>
                  <a:srgbClr val="002060"/>
                </a:solidFill>
              </a:rPr>
              <a:t>Complete your application online via the Google Form below.</a:t>
            </a:r>
          </a:p>
          <a:p>
            <a:r>
              <a:rPr lang="en-US" altLang="ja-JP" sz="1950" dirty="0">
                <a:solidFill>
                  <a:srgbClr val="002060"/>
                </a:solidFill>
              </a:rPr>
              <a:t>Please prepare the required information and documents before completing the application form.</a:t>
            </a:r>
            <a:br>
              <a:rPr lang="en-US" altLang="ja-JP" sz="1950" dirty="0">
                <a:solidFill>
                  <a:srgbClr val="002060"/>
                </a:solidFill>
              </a:rPr>
            </a:br>
            <a:r>
              <a:rPr lang="en-US" altLang="ja-JP" sz="1950" dirty="0" err="1">
                <a:solidFill>
                  <a:srgbClr val="002060"/>
                </a:solidFill>
                <a:hlinkClick r:id="rId3"/>
              </a:rPr>
              <a:t>Kindai</a:t>
            </a:r>
            <a:r>
              <a:rPr lang="en-US" altLang="ja-JP" sz="1950" dirty="0">
                <a:solidFill>
                  <a:srgbClr val="002060"/>
                </a:solidFill>
                <a:hlinkClick r:id="rId3"/>
              </a:rPr>
              <a:t> Short-Term Japanese Program Application Form</a:t>
            </a:r>
            <a:endParaRPr lang="en-US" altLang="ja-JP" sz="1950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en-US" altLang="ja-JP" sz="1950" b="1" dirty="0">
                <a:solidFill>
                  <a:srgbClr val="002060"/>
                </a:solidFill>
              </a:rPr>
              <a:t>Participant Capacity  Min. 12 – Max. 30</a:t>
            </a:r>
            <a:endParaRPr lang="ja-JP" altLang="ja-JP" sz="1950" b="1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en-US" altLang="ja-JP" sz="1950" dirty="0">
                <a:solidFill>
                  <a:srgbClr val="002060"/>
                </a:solidFill>
              </a:rPr>
              <a:t>* The program is cancelled if the number of applicants does not reach the minimum number of participant.</a:t>
            </a:r>
            <a:endParaRPr lang="ja-JP" altLang="ja-JP" sz="1950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en-US" altLang="ja-JP" sz="1950" dirty="0">
                <a:solidFill>
                  <a:srgbClr val="002060"/>
                </a:solidFill>
              </a:rPr>
              <a:t>* The application will be closed once we reach the capacity of   participants. </a:t>
            </a:r>
            <a:endParaRPr lang="ja-JP" altLang="ja-JP" sz="1950" dirty="0">
              <a:solidFill>
                <a:srgbClr val="00206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3722" y="90471"/>
            <a:ext cx="67342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Description</a:t>
            </a:r>
            <a:endParaRPr lang="en-US" altLang="ja-JP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sz="1400" dirty="0"/>
              <a:t>    </a:t>
            </a:r>
            <a:r>
              <a:rPr lang="en-US" altLang="ja-JP" sz="1400" b="1" dirty="0">
                <a:solidFill>
                  <a:srgbClr val="002060"/>
                </a:solidFill>
              </a:rPr>
              <a:t>Following contents are included in the Program Fee.</a:t>
            </a:r>
            <a:endParaRPr lang="en-US" altLang="ja-JP" sz="1400" dirty="0"/>
          </a:p>
          <a:p>
            <a:r>
              <a:rPr lang="en-US" altLang="ja-JP" sz="1400" dirty="0"/>
              <a:t>                                  </a:t>
            </a:r>
            <a:r>
              <a:rPr lang="ja-JP" altLang="ja-JP" sz="1400" dirty="0"/>
              <a:t>＊</a:t>
            </a:r>
            <a:r>
              <a:rPr lang="en-US" altLang="ja-JP" sz="1400" dirty="0"/>
              <a:t>This program </a:t>
            </a:r>
            <a:r>
              <a:rPr lang="en-US" altLang="ja-JP" sz="1400"/>
              <a:t>is non-credit.  The </a:t>
            </a:r>
            <a:r>
              <a:rPr lang="en-US" altLang="ja-JP" sz="1400" dirty="0"/>
              <a:t>certificate of completion is provided. </a:t>
            </a: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54021"/>
              </p:ext>
            </p:extLst>
          </p:nvPr>
        </p:nvGraphicFramePr>
        <p:xfrm>
          <a:off x="270681" y="983023"/>
          <a:ext cx="6473021" cy="2597191"/>
        </p:xfrm>
        <a:graphic>
          <a:graphicData uri="http://schemas.openxmlformats.org/drawingml/2006/table">
            <a:tbl>
              <a:tblPr firstRow="1" firstCol="1" bandRow="1"/>
              <a:tblGrid>
                <a:gridCol w="6473021">
                  <a:extLst>
                    <a:ext uri="{9D8B030D-6E8A-4147-A177-3AD203B41FA5}">
                      <a16:colId xmlns:a16="http://schemas.microsoft.com/office/drawing/2014/main" val="2807061697"/>
                    </a:ext>
                  </a:extLst>
                </a:gridCol>
              </a:tblGrid>
              <a:tr h="11090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alt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Japanese Language Course with a text book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  - 34.5 hours (90 min x 23 classes)</a:t>
                      </a:r>
                      <a:endParaRPr lang="en-US" sz="1800" kern="100" baseline="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1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 &lt;Beginners-Intermediate Levels Only. No class for N1 holders.&gt;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441192"/>
                  </a:ext>
                </a:extLst>
              </a:tr>
              <a:tr h="99208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alt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★</a:t>
                      </a: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Japanese Culture Experience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   (Once or twice a week, including </a:t>
                      </a:r>
                      <a:r>
                        <a:rPr lang="en-US" altLang="ja-JP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one day trip to </a:t>
                      </a:r>
                      <a:r>
                        <a:rPr lang="en-US" altLang="ja-JP" sz="1800" kern="100" baseline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Iga</a:t>
                      </a:r>
                      <a:r>
                        <a:rPr 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1800" kern="100" baseline="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21062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altLang="en-US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★</a:t>
                      </a:r>
                      <a:r>
                        <a:rPr lang="en-US" altLang="ja-JP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Interactions with </a:t>
                      </a:r>
                      <a:r>
                        <a:rPr lang="en-US" altLang="ja-JP" sz="1800" kern="100" baseline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Kindai</a:t>
                      </a:r>
                      <a:r>
                        <a:rPr lang="en-US" altLang="ja-JP" sz="1800" kern="1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游明朝" panose="02020400000000000000" pitchFamily="18" charset="-128"/>
                          <a:cs typeface="Times New Roman" panose="02020603050405020304" pitchFamily="18" charset="0"/>
                        </a:rPr>
                        <a:t> students!</a:t>
                      </a:r>
                      <a:endParaRPr lang="ja-JP" sz="1800" kern="100" baseline="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游明朝" panose="02020400000000000000" pitchFamily="18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0784084"/>
                  </a:ext>
                </a:extLst>
              </a:tr>
            </a:tbl>
          </a:graphicData>
        </a:graphic>
      </p:graphicFrame>
      <p:sp>
        <p:nvSpPr>
          <p:cNvPr id="12" name="正方形/長方形 11"/>
          <p:cNvSpPr/>
          <p:nvPr/>
        </p:nvSpPr>
        <p:spPr>
          <a:xfrm>
            <a:off x="270681" y="966622"/>
            <a:ext cx="6473021" cy="25956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/>
          <p:cNvSpPr/>
          <p:nvPr/>
        </p:nvSpPr>
        <p:spPr>
          <a:xfrm>
            <a:off x="7422205" y="6253939"/>
            <a:ext cx="2036745" cy="983529"/>
          </a:xfrm>
          <a:prstGeom prst="ellipse">
            <a:avLst/>
          </a:prstGeom>
          <a:solidFill>
            <a:schemeClr val="bg1">
              <a:alpha val="42000"/>
            </a:schemeClr>
          </a:solidFill>
          <a:ln w="25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rgbClr val="FF3399"/>
                </a:solidFill>
              </a:rPr>
              <a:t>First-come and first- served basis!</a:t>
            </a:r>
            <a:endParaRPr kumimoji="1" lang="ja-JP" altLang="en-US" dirty="0">
              <a:solidFill>
                <a:srgbClr val="FF3399"/>
              </a:solidFill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4433208" y="2136247"/>
            <a:ext cx="1578429" cy="5138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ja-JP" sz="2000" b="1" u="sng" dirty="0">
                <a:solidFill>
                  <a:srgbClr val="FF3300"/>
                </a:solidFill>
              </a:rPr>
              <a:t>Hands-on!</a:t>
            </a:r>
            <a:endParaRPr lang="ja-JP" altLang="ja-JP" sz="2000" b="1" u="sng" dirty="0">
              <a:solidFill>
                <a:srgbClr val="FF3300"/>
              </a:solidFill>
            </a:endParaRPr>
          </a:p>
          <a:p>
            <a:pPr algn="ctr"/>
            <a:endParaRPr kumimoji="1" lang="ja-JP" altLang="en-US" dirty="0"/>
          </a:p>
        </p:txBody>
      </p:sp>
      <p:sp>
        <p:nvSpPr>
          <p:cNvPr id="10" name="フローチャート: 結合子 9"/>
          <p:cNvSpPr/>
          <p:nvPr/>
        </p:nvSpPr>
        <p:spPr>
          <a:xfrm flipV="1">
            <a:off x="9034138" y="5702999"/>
            <a:ext cx="49529" cy="45719"/>
          </a:xfrm>
          <a:prstGeom prst="flowChartConnector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ローチャート: 結合子 18"/>
          <p:cNvSpPr/>
          <p:nvPr/>
        </p:nvSpPr>
        <p:spPr>
          <a:xfrm flipV="1">
            <a:off x="7115338" y="6231079"/>
            <a:ext cx="49529" cy="45719"/>
          </a:xfrm>
          <a:prstGeom prst="flowChartConnector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15" y="33584"/>
            <a:ext cx="1572986" cy="441153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AA5C8F-CC77-4230-BD3C-757B30B9775F}"/>
              </a:ext>
            </a:extLst>
          </p:cNvPr>
          <p:cNvSpPr txBox="1"/>
          <p:nvPr/>
        </p:nvSpPr>
        <p:spPr>
          <a:xfrm>
            <a:off x="3139296" y="6741177"/>
            <a:ext cx="3718704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ja-JP" u="sng" dirty="0">
                <a:ln w="19050" cmpd="dbl">
                  <a:solidFill>
                    <a:srgbClr val="FF3399">
                      <a:alpha val="50000"/>
                    </a:srgbClr>
                  </a:solidFill>
                </a:ln>
                <a:solidFill>
                  <a:srgbClr val="FF3399"/>
                </a:solidFill>
              </a:rPr>
              <a:t>First-come and first- served basis!</a:t>
            </a:r>
            <a:endParaRPr kumimoji="1" lang="ja-JP" altLang="en-US" u="sng" dirty="0">
              <a:ln w="19050" cmpd="dbl">
                <a:solidFill>
                  <a:srgbClr val="FF3399">
                    <a:alpha val="50000"/>
                  </a:srgbClr>
                </a:solidFill>
              </a:ln>
              <a:solidFill>
                <a:srgbClr val="FF3399"/>
              </a:solidFill>
            </a:endParaRP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7462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2613</TotalTime>
  <Words>360</Words>
  <Application>Microsoft Office PowerPoint</Application>
  <PresentationFormat>A4 210 x 297 mm</PresentationFormat>
  <Paragraphs>38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usutani</dc:creator>
  <cp:lastModifiedBy>kishimoto</cp:lastModifiedBy>
  <cp:revision>192</cp:revision>
  <cp:lastPrinted>2024-09-26T06:48:19Z</cp:lastPrinted>
  <dcterms:created xsi:type="dcterms:W3CDTF">2023-06-07T06:56:35Z</dcterms:created>
  <dcterms:modified xsi:type="dcterms:W3CDTF">2026-09-01T00:08:04Z</dcterms:modified>
</cp:coreProperties>
</file>